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3"/>
  </p:notesMasterIdLst>
  <p:handoutMasterIdLst>
    <p:handoutMasterId r:id="rId34"/>
  </p:handoutMasterIdLst>
  <p:sldIdLst>
    <p:sldId id="794" r:id="rId2"/>
    <p:sldId id="756" r:id="rId3"/>
    <p:sldId id="799" r:id="rId4"/>
    <p:sldId id="766" r:id="rId5"/>
    <p:sldId id="770" r:id="rId6"/>
    <p:sldId id="795" r:id="rId7"/>
    <p:sldId id="822" r:id="rId8"/>
    <p:sldId id="796" r:id="rId9"/>
    <p:sldId id="797" r:id="rId10"/>
    <p:sldId id="823" r:id="rId11"/>
    <p:sldId id="825" r:id="rId12"/>
    <p:sldId id="798" r:id="rId13"/>
    <p:sldId id="826" r:id="rId14"/>
    <p:sldId id="800" r:id="rId15"/>
    <p:sldId id="808" r:id="rId16"/>
    <p:sldId id="810" r:id="rId17"/>
    <p:sldId id="775" r:id="rId18"/>
    <p:sldId id="776" r:id="rId19"/>
    <p:sldId id="827" r:id="rId20"/>
    <p:sldId id="828" r:id="rId21"/>
    <p:sldId id="829" r:id="rId22"/>
    <p:sldId id="777" r:id="rId23"/>
    <p:sldId id="778" r:id="rId24"/>
    <p:sldId id="779" r:id="rId25"/>
    <p:sldId id="780" r:id="rId26"/>
    <p:sldId id="830" r:id="rId27"/>
    <p:sldId id="809" r:id="rId28"/>
    <p:sldId id="787" r:id="rId29"/>
    <p:sldId id="788" r:id="rId30"/>
    <p:sldId id="786" r:id="rId31"/>
    <p:sldId id="811" r:id="rId32"/>
  </p:sldIdLst>
  <p:sldSz cx="12192000" cy="6858000"/>
  <p:notesSz cx="7099300" cy="10234613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8" autoAdjust="0"/>
  </p:normalViewPr>
  <p:slideViewPr>
    <p:cSldViewPr>
      <p:cViewPr varScale="1">
        <p:scale>
          <a:sx n="131" d="100"/>
          <a:sy n="131" d="100"/>
        </p:scale>
        <p:origin x="3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9.xml"/><Relationship Id="rId7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image" Target="../media/image33.png"/><Relationship Id="rId26" Type="http://schemas.openxmlformats.org/officeDocument/2006/relationships/image" Target="../media/image22.png"/><Relationship Id="rId3" Type="http://schemas.openxmlformats.org/officeDocument/2006/relationships/tags" Target="../tags/tag19.xml"/><Relationship Id="rId21" Type="http://schemas.openxmlformats.org/officeDocument/2006/relationships/image" Target="../media/image36.png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image" Target="../media/image32.png"/><Relationship Id="rId25" Type="http://schemas.openxmlformats.org/officeDocument/2006/relationships/image" Target="../media/image21.png"/><Relationship Id="rId33" Type="http://schemas.openxmlformats.org/officeDocument/2006/relationships/image" Target="../media/image44.png"/><Relationship Id="rId2" Type="http://schemas.openxmlformats.org/officeDocument/2006/relationships/tags" Target="../tags/tag1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0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image" Target="../media/image20.png"/><Relationship Id="rId32" Type="http://schemas.openxmlformats.org/officeDocument/2006/relationships/image" Target="../media/image43.png"/><Relationship Id="rId5" Type="http://schemas.openxmlformats.org/officeDocument/2006/relationships/tags" Target="../tags/tag21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8.png"/><Relationship Id="rId28" Type="http://schemas.openxmlformats.org/officeDocument/2006/relationships/image" Target="../media/image39.png"/><Relationship Id="rId10" Type="http://schemas.openxmlformats.org/officeDocument/2006/relationships/tags" Target="../tags/tag26.xml"/><Relationship Id="rId19" Type="http://schemas.openxmlformats.org/officeDocument/2006/relationships/image" Target="../media/image34.png"/><Relationship Id="rId31" Type="http://schemas.openxmlformats.org/officeDocument/2006/relationships/image" Target="../media/image42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image" Target="../media/image37.png"/><Relationship Id="rId27" Type="http://schemas.openxmlformats.org/officeDocument/2006/relationships/image" Target="../media/image23.png"/><Relationship Id="rId30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1512" y="1219564"/>
            <a:ext cx="4621888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90978" y="426133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(L11D10)]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pic>
        <p:nvPicPr>
          <p:cNvPr id="2" name="HELICOPTER -- inver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610" y="1168400"/>
            <a:ext cx="7963790" cy="5308600"/>
          </a:xfrm>
        </p:spPr>
      </p:pic>
      <p:sp>
        <p:nvSpPr>
          <p:cNvPr id="3" name="TextBox 2"/>
          <p:cNvSpPr txBox="1"/>
          <p:nvPr/>
        </p:nvSpPr>
        <p:spPr>
          <a:xfrm>
            <a:off x="-7620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/>
                <a:cs typeface="Calibri"/>
              </a:rPr>
              <a:t>[Andrew Ng]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52585" y="6488668"/>
            <a:ext cx="213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HELICOPTER]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up: Part II: Uncertainty and Learning!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(temporal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916" y="3764280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/>
              <a:t>We’d like to do Q-value updates to each Q-state: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r>
              <a:rPr lang="en-US" sz="2000"/>
              <a:t>But can’t compute this update without knowing T, R</a:t>
            </a:r>
          </a:p>
          <a:p>
            <a:pPr lvl="4"/>
            <a:endParaRPr lang="en-US" sz="1200"/>
          </a:p>
          <a:p>
            <a:r>
              <a:rPr lang="en-US" sz="2400"/>
              <a:t>Instead, compute average as we go</a:t>
            </a:r>
          </a:p>
          <a:p>
            <a:pPr lvl="1"/>
            <a:r>
              <a:rPr lang="en-US" sz="2000"/>
              <a:t>Receive a sample transition (s,a,r,s’)</a:t>
            </a:r>
          </a:p>
          <a:p>
            <a:pPr lvl="1"/>
            <a:r>
              <a:rPr lang="en-US" sz="2000"/>
              <a:t>This sample suggests</a:t>
            </a:r>
          </a:p>
          <a:p>
            <a:pPr lvl="2"/>
            <a:endParaRPr lang="en-US" sz="1600"/>
          </a:p>
          <a:p>
            <a:pPr lvl="2"/>
            <a:endParaRPr lang="en-US" sz="1600"/>
          </a:p>
          <a:p>
            <a:pPr lvl="1"/>
            <a:r>
              <a:rPr lang="en-US" sz="2000"/>
              <a:t>But we want to average over results from (s,a)  (Why?)</a:t>
            </a:r>
          </a:p>
          <a:p>
            <a:pPr lvl="1"/>
            <a:r>
              <a:rPr lang="en-US" sz="2000"/>
              <a:t>So keep a running average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5675" y="57912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495800"/>
            <a:ext cx="34686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12984" y="1898552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772400" y="6488112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auto – cliff grid (L11D1)]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Auto Cliff Grid</a:t>
            </a:r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9" y="1143000"/>
            <a:ext cx="85344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46286</TotalTime>
  <Words>1222</Words>
  <Application>Microsoft Office PowerPoint</Application>
  <PresentationFormat>Widescreen</PresentationFormat>
  <Paragraphs>224</Paragraphs>
  <Slides>31</Slides>
  <Notes>2</Notes>
  <HiddenSlides>1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Symbol</vt:lpstr>
      <vt:lpstr>Wingdings</vt:lpstr>
      <vt:lpstr>dan-berkeley-nlp-v1</vt:lpstr>
      <vt:lpstr>CS 188: Artificial Intelligence </vt:lpstr>
      <vt:lpstr>Reinforcement Learning</vt:lpstr>
      <vt:lpstr>The Story So Far: MDPs and RL</vt:lpstr>
      <vt:lpstr>Model-Free Learning</vt:lpstr>
      <vt:lpstr>Q-Learning</vt:lpstr>
      <vt:lpstr>Q-Learning Properties</vt:lpstr>
      <vt:lpstr>Video of Demo Q-Learning Auto Cliff Grid</vt:lpstr>
      <vt:lpstr>Exploration vs. Exploitation</vt:lpstr>
      <vt:lpstr>How to Explore?</vt:lpstr>
      <vt:lpstr>Video of Demo Q-learning – Manual Exploration – Bridge Grid 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Approximate Q-Learning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Policy Search</vt:lpstr>
      <vt:lpstr>Policy Search</vt:lpstr>
      <vt:lpstr>Policy Search</vt:lpstr>
      <vt:lpstr>Policy Search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2994</cp:revision>
  <cp:lastPrinted>2014-02-25T20:18:13Z</cp:lastPrinted>
  <dcterms:created xsi:type="dcterms:W3CDTF">2004-08-27T04:16:05Z</dcterms:created>
  <dcterms:modified xsi:type="dcterms:W3CDTF">2016-10-12T14:03:11Z</dcterms:modified>
</cp:coreProperties>
</file>